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6"/>
  </p:notesMasterIdLst>
  <p:sldIdLst>
    <p:sldId id="256" r:id="rId2"/>
    <p:sldId id="265" r:id="rId3"/>
    <p:sldId id="272" r:id="rId4"/>
    <p:sldId id="281" r:id="rId5"/>
    <p:sldId id="282" r:id="rId6"/>
    <p:sldId id="264" r:id="rId7"/>
    <p:sldId id="257" r:id="rId8"/>
    <p:sldId id="262" r:id="rId9"/>
    <p:sldId id="260" r:id="rId10"/>
    <p:sldId id="263" r:id="rId11"/>
    <p:sldId id="266" r:id="rId12"/>
    <p:sldId id="269" r:id="rId13"/>
    <p:sldId id="268" r:id="rId14"/>
    <p:sldId id="267" r:id="rId15"/>
    <p:sldId id="261" r:id="rId16"/>
    <p:sldId id="258" r:id="rId17"/>
    <p:sldId id="259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4" r:id="rId27"/>
    <p:sldId id="285" r:id="rId28"/>
    <p:sldId id="286" r:id="rId29"/>
    <p:sldId id="288" r:id="rId30"/>
    <p:sldId id="283" r:id="rId31"/>
    <p:sldId id="287" r:id="rId32"/>
    <p:sldId id="289" r:id="rId33"/>
    <p:sldId id="290" r:id="rId34"/>
    <p:sldId id="291" r:id="rId3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88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24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6214C1D-776B-4D31-B126-448362DB7570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B01DCEE-69EE-4634-A230-7D0705FD076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78083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 rtl="0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 rtl="0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73353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94269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93843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rtl="0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24473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 algn="l" rtl="0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41565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05836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15847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84532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0141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53226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74940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A2301-AD54-4688-99CD-534DDFFD8A57}" type="datetimeFigureOut">
              <a:rPr lang="ar-SA" smtClean="0"/>
              <a:t>14/01/37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5D427-045C-4BA2-A768-FE9266DD3D94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19786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0"/>
            <a:r>
              <a:rPr lang="en-US" dirty="0" err="1" smtClean="0"/>
              <a:t>Anat</a:t>
            </a:r>
            <a:r>
              <a:rPr lang="en-US" dirty="0" smtClean="0"/>
              <a:t> lab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9181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133430"/>
            <a:ext cx="8354375" cy="6255337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610853" y="228599"/>
            <a:ext cx="1106905" cy="26469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Oval 5"/>
          <p:cNvSpPr/>
          <p:nvPr/>
        </p:nvSpPr>
        <p:spPr>
          <a:xfrm>
            <a:off x="1046747" y="1828800"/>
            <a:ext cx="926432" cy="27672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Oval 6"/>
          <p:cNvSpPr/>
          <p:nvPr/>
        </p:nvSpPr>
        <p:spPr>
          <a:xfrm>
            <a:off x="1046748" y="2117558"/>
            <a:ext cx="745958" cy="27672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8045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67" y="1459603"/>
            <a:ext cx="3848333" cy="28862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100" y="1226235"/>
            <a:ext cx="4862458" cy="454892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73818" y="373423"/>
            <a:ext cx="24785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 smtClean="0">
                <a:latin typeface="Tw Cen MT" panose="020B0602020104020603" pitchFamily="34" charset="0"/>
              </a:rPr>
              <a:t>Sella</a:t>
            </a:r>
            <a:r>
              <a:rPr lang="en-US" sz="3600" b="1" dirty="0" smtClean="0">
                <a:latin typeface="Tw Cen MT" panose="020B0602020104020603" pitchFamily="34" charset="0"/>
              </a:rPr>
              <a:t> </a:t>
            </a:r>
            <a:r>
              <a:rPr lang="en-US" sz="3600" b="1" dirty="0" err="1" smtClean="0">
                <a:latin typeface="Tw Cen MT" panose="020B0602020104020603" pitchFamily="34" charset="0"/>
              </a:rPr>
              <a:t>turcica</a:t>
            </a:r>
            <a:endParaRPr lang="en-US" sz="3600" b="1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79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http://intranet.tdmu.edu.ua/data/kafedra/internal/anatomy/classes_stud/en/nurse/1/bsn/ptn/1/10.%20ENDOCRINE%20GLANDS%20LYMPHATIC%20AND%20IMMUNE%20SYSTEM.files/image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8229600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1179095" y="3260558"/>
            <a:ext cx="1106905" cy="58954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9482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766" y="487520"/>
            <a:ext cx="4918602" cy="577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71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en.shram.kiev.ua/img/health/anatomy/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821" y="613611"/>
            <a:ext cx="6567630" cy="5293894"/>
          </a:xfrm>
          <a:prstGeom prst="rect">
            <a:avLst/>
          </a:prstGeom>
          <a:noFill/>
          <a:ln w="28575">
            <a:solidFill>
              <a:srgbClr val="3818F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6713621" y="3176337"/>
            <a:ext cx="914400" cy="40907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775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874" y="-5389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BLOOD SUPPLY OF PITUITARY GLAND</a:t>
            </a:r>
            <a:endParaRPr lang="ar-SA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63" y="930278"/>
            <a:ext cx="5414211" cy="549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16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25" y="280905"/>
            <a:ext cx="8313196" cy="624141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5354053" y="2839452"/>
            <a:ext cx="2057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354053" y="4580020"/>
            <a:ext cx="2057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121443" y="5538536"/>
            <a:ext cx="2057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915653" y="926431"/>
            <a:ext cx="2057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87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Thyroid Gland</a:t>
            </a:r>
            <a:endParaRPr lang="ar-S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381" y="1474267"/>
            <a:ext cx="2581969" cy="45924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" t="23640" r="8021" b="9816"/>
          <a:stretch/>
        </p:blipFill>
        <p:spPr>
          <a:xfrm>
            <a:off x="93876" y="2444500"/>
            <a:ext cx="5617486" cy="3349393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5005137" y="1118937"/>
            <a:ext cx="1407695" cy="24785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95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805" y="176881"/>
            <a:ext cx="5702300" cy="6253162"/>
          </a:xfrm>
        </p:spPr>
      </p:pic>
    </p:spTree>
    <p:extLst>
      <p:ext uri="{BB962C8B-B14F-4D97-AF65-F5344CB8AC3E}">
        <p14:creationId xmlns:p14="http://schemas.microsoft.com/office/powerpoint/2010/main" val="17442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83" y="481264"/>
            <a:ext cx="7732293" cy="579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74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7629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PITUITARY GLAND</a:t>
            </a:r>
            <a:endParaRPr lang="ar-S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3"/>
          <a:stretch/>
        </p:blipFill>
        <p:spPr>
          <a:xfrm>
            <a:off x="2267531" y="1053015"/>
            <a:ext cx="4608937" cy="475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85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52" y="625642"/>
            <a:ext cx="5268864" cy="492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64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65" y="0"/>
            <a:ext cx="7637798" cy="50336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6137" y="5209674"/>
            <a:ext cx="6677526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dirty="0" smtClean="0"/>
              <a:t>1. </a:t>
            </a:r>
            <a:r>
              <a:rPr lang="en-US" dirty="0"/>
              <a:t>hyoid </a:t>
            </a:r>
            <a:r>
              <a:rPr lang="en-US" dirty="0" smtClean="0"/>
              <a:t>bone                         </a:t>
            </a:r>
            <a:r>
              <a:rPr lang="en-US" dirty="0" smtClean="0"/>
              <a:t>11. thyroid cartilage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4. thyroid </a:t>
            </a:r>
            <a:r>
              <a:rPr lang="en-US" dirty="0" smtClean="0"/>
              <a:t>cartilage               </a:t>
            </a:r>
            <a:r>
              <a:rPr lang="en-US" dirty="0" smtClean="0"/>
              <a:t>13. hyoid bone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7. tracheal </a:t>
            </a:r>
            <a:r>
              <a:rPr lang="en-US" dirty="0" smtClean="0"/>
              <a:t>cartilage             </a:t>
            </a:r>
            <a:r>
              <a:rPr lang="en-US" dirty="0" smtClean="0"/>
              <a:t>15. parathyroid glands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8. thyroid </a:t>
            </a:r>
            <a:r>
              <a:rPr lang="en-US" dirty="0" smtClean="0"/>
              <a:t>gland                    </a:t>
            </a:r>
            <a:r>
              <a:rPr lang="en-US" dirty="0" smtClean="0"/>
              <a:t>16. thyroid gland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                                 17</a:t>
            </a:r>
            <a:r>
              <a:rPr lang="en-US" dirty="0"/>
              <a:t>. ant. esophagus wall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26167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84271" y="-308643"/>
            <a:ext cx="7886700" cy="1325563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Blood </a:t>
            </a:r>
            <a:r>
              <a:rPr lang="en-US" b="1" dirty="0" smtClean="0">
                <a:solidFill>
                  <a:srgbClr val="FF0000"/>
                </a:solidFill>
              </a:rPr>
              <a:t>Supply</a:t>
            </a:r>
            <a:endParaRPr lang="ar-SA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64" y="673072"/>
            <a:ext cx="7942999" cy="5949462"/>
          </a:xfrm>
        </p:spPr>
      </p:pic>
      <p:sp>
        <p:nvSpPr>
          <p:cNvPr id="11" name="Rectangle 10"/>
          <p:cNvSpPr/>
          <p:nvPr/>
        </p:nvSpPr>
        <p:spPr>
          <a:xfrm>
            <a:off x="6400799" y="1130969"/>
            <a:ext cx="2430379" cy="3609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Rectangle 11"/>
          <p:cNvSpPr/>
          <p:nvPr/>
        </p:nvSpPr>
        <p:spPr>
          <a:xfrm>
            <a:off x="938462" y="896102"/>
            <a:ext cx="1660359" cy="5958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Rectangle 12"/>
          <p:cNvSpPr/>
          <p:nvPr/>
        </p:nvSpPr>
        <p:spPr>
          <a:xfrm>
            <a:off x="647549" y="4074695"/>
            <a:ext cx="1650483" cy="5815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Rectangle 13"/>
          <p:cNvSpPr/>
          <p:nvPr/>
        </p:nvSpPr>
        <p:spPr>
          <a:xfrm>
            <a:off x="6451083" y="613612"/>
            <a:ext cx="2203482" cy="40330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Rectangle 14"/>
          <p:cNvSpPr/>
          <p:nvPr/>
        </p:nvSpPr>
        <p:spPr>
          <a:xfrm>
            <a:off x="6466973" y="5013158"/>
            <a:ext cx="1618248" cy="59355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Rectangle 15"/>
          <p:cNvSpPr/>
          <p:nvPr/>
        </p:nvSpPr>
        <p:spPr>
          <a:xfrm>
            <a:off x="938462" y="3380575"/>
            <a:ext cx="1479885" cy="69412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7" name="Rectangle 16"/>
          <p:cNvSpPr/>
          <p:nvPr/>
        </p:nvSpPr>
        <p:spPr>
          <a:xfrm>
            <a:off x="6400799" y="1659856"/>
            <a:ext cx="2203482" cy="40330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Rectangle 17"/>
          <p:cNvSpPr/>
          <p:nvPr/>
        </p:nvSpPr>
        <p:spPr>
          <a:xfrm>
            <a:off x="6294217" y="4365458"/>
            <a:ext cx="1791004" cy="3526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Rectangle 20"/>
          <p:cNvSpPr/>
          <p:nvPr/>
        </p:nvSpPr>
        <p:spPr>
          <a:xfrm>
            <a:off x="5657849" y="5816170"/>
            <a:ext cx="1729540" cy="50041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7388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31"/>
          <a:stretch/>
        </p:blipFill>
        <p:spPr>
          <a:xfrm>
            <a:off x="140368" y="0"/>
            <a:ext cx="4479759" cy="4958829"/>
          </a:xfrm>
        </p:spPr>
      </p:pic>
      <p:pic>
        <p:nvPicPr>
          <p:cNvPr id="11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822" y="2358189"/>
            <a:ext cx="4088410" cy="415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6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530" y="509505"/>
            <a:ext cx="6248939" cy="5503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58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37485" y="-260517"/>
            <a:ext cx="78867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The parathyroid glands</a:t>
            </a:r>
            <a:endParaRPr lang="ar-S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71" y="1365836"/>
            <a:ext cx="8264492" cy="477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32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2" y="1143000"/>
            <a:ext cx="4255463" cy="46384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968" y="516502"/>
            <a:ext cx="4058358" cy="2646756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32"/>
          <a:stretch/>
        </p:blipFill>
        <p:spPr>
          <a:xfrm>
            <a:off x="4447968" y="3163258"/>
            <a:ext cx="4267821" cy="336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8115" y="0"/>
            <a:ext cx="5470358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376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181" y="-309874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Suprarenal Glands</a:t>
            </a:r>
            <a:endParaRPr lang="ar-SA" sz="3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6" t="22743" r="53497" b="27602"/>
          <a:stretch/>
        </p:blipFill>
        <p:spPr>
          <a:xfrm>
            <a:off x="4756952" y="1255531"/>
            <a:ext cx="4181539" cy="40842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4" r="21476"/>
          <a:stretch/>
        </p:blipFill>
        <p:spPr>
          <a:xfrm>
            <a:off x="329254" y="1255531"/>
            <a:ext cx="4057980" cy="407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9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3979" y="348915"/>
            <a:ext cx="623645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3442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629" y="204537"/>
            <a:ext cx="6494742" cy="608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88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450.JPG"/>
          <p:cNvPicPr>
            <a:picLocks noChangeAspect="1"/>
          </p:cNvPicPr>
          <p:nvPr/>
        </p:nvPicPr>
        <p:blipFill>
          <a:blip r:embed="rId2" cstate="print"/>
          <a:srcRect t="9081" r="6017" b="7379"/>
          <a:stretch>
            <a:fillRect/>
          </a:stretch>
        </p:blipFill>
        <p:spPr>
          <a:xfrm rot="5400000">
            <a:off x="4914900" y="1943100"/>
            <a:ext cx="4953000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MG_2451.JPG"/>
          <p:cNvPicPr>
            <a:picLocks noChangeAspect="1"/>
          </p:cNvPicPr>
          <p:nvPr/>
        </p:nvPicPr>
        <p:blipFill>
          <a:blip r:embed="rId3" cstate="print"/>
          <a:srcRect l="20431" t="14529"/>
          <a:stretch>
            <a:fillRect/>
          </a:stretch>
        </p:blipFill>
        <p:spPr>
          <a:xfrm>
            <a:off x="0" y="990600"/>
            <a:ext cx="3124200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3200400" y="3352800"/>
            <a:ext cx="21194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suprarenal  vein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352800" y="3974068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Renal vein 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284888" y="4191000"/>
            <a:ext cx="991712" cy="22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1752600" y="3581400"/>
            <a:ext cx="1371600" cy="22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429000" y="1981200"/>
            <a:ext cx="2278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suprarenal  gland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1219200" y="2209800"/>
            <a:ext cx="1981200" cy="22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5638800" y="1907232"/>
            <a:ext cx="838200" cy="30256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5334000" y="3505200"/>
            <a:ext cx="762000" cy="10668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886200" y="4572000"/>
            <a:ext cx="1726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Renal artery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0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" b="15813"/>
          <a:stretch/>
        </p:blipFill>
        <p:spPr>
          <a:xfrm rot="10800000">
            <a:off x="2213971" y="397042"/>
            <a:ext cx="4186829" cy="63414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08002" y="2879024"/>
            <a:ext cx="3249164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1600" dirty="0" smtClean="0">
                <a:solidFill>
                  <a:srgbClr val="C00000"/>
                </a:solidFill>
              </a:rPr>
              <a:t>Abdominal\descending aorta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8442" y="811943"/>
            <a:ext cx="1871229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600" dirty="0" smtClean="0"/>
              <a:t>Right adrenal gland</a:t>
            </a:r>
          </a:p>
          <a:p>
            <a:pPr algn="l" rtl="0"/>
            <a:endParaRPr lang="en-US" sz="1600" dirty="0" smtClean="0"/>
          </a:p>
          <a:p>
            <a:pPr algn="l" rtl="0"/>
            <a:r>
              <a:rPr lang="en-US" sz="1600" dirty="0" smtClean="0"/>
              <a:t>Right kidney </a:t>
            </a:r>
          </a:p>
          <a:p>
            <a:pPr algn="l" rtl="0"/>
            <a:endParaRPr lang="ar-SA" sz="16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864895" y="962526"/>
            <a:ext cx="1491916" cy="360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191126" y="1455821"/>
            <a:ext cx="1636295" cy="24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1292" y="1977232"/>
            <a:ext cx="204552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dirty="0" smtClean="0">
                <a:solidFill>
                  <a:srgbClr val="0070C0"/>
                </a:solidFill>
              </a:rPr>
              <a:t>Inferior Vena Cava</a:t>
            </a:r>
            <a:endParaRPr lang="ar-SA" dirty="0">
              <a:solidFill>
                <a:srgbClr val="0070C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864895" y="2123762"/>
            <a:ext cx="181676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5065295" y="637675"/>
            <a:ext cx="1789219" cy="240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854514" y="460012"/>
            <a:ext cx="1871229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1600" dirty="0" smtClean="0"/>
              <a:t>Left adrenal gland</a:t>
            </a:r>
          </a:p>
          <a:p>
            <a:pPr algn="l" rtl="0"/>
            <a:endParaRPr lang="en-US" sz="1600" dirty="0" smtClean="0"/>
          </a:p>
          <a:p>
            <a:pPr algn="l" rtl="0"/>
            <a:r>
              <a:rPr lang="en-US" sz="1600" dirty="0" smtClean="0"/>
              <a:t>Left kidney </a:t>
            </a:r>
          </a:p>
          <a:p>
            <a:pPr algn="l" rtl="0"/>
            <a:endParaRPr lang="ar-SA" sz="1600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5603072" y="1093467"/>
            <a:ext cx="1257299" cy="12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387962" y="3057746"/>
            <a:ext cx="2140753" cy="97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340802" y="1269630"/>
            <a:ext cx="210552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renal artery</a:t>
            </a:r>
          </a:p>
          <a:p>
            <a:endParaRPr lang="ar-SA" dirty="0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5065295" y="1479884"/>
            <a:ext cx="1789219" cy="228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816131" y="348916"/>
            <a:ext cx="1997880" cy="6136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816131" y="348916"/>
            <a:ext cx="2803995" cy="4630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-261846" y="182227"/>
            <a:ext cx="2147955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en-US" sz="1400" b="1" dirty="0" smtClean="0">
                <a:solidFill>
                  <a:srgbClr val="C00000"/>
                </a:solidFill>
              </a:rPr>
              <a:t>inferior phrenic artery</a:t>
            </a:r>
            <a:endParaRPr lang="ar-SA" sz="1400" b="1" dirty="0">
              <a:solidFill>
                <a:srgbClr val="C0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058950" y="1731295"/>
            <a:ext cx="1527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left renal vein </a:t>
            </a:r>
            <a:endParaRPr lang="ar-SA" dirty="0">
              <a:solidFill>
                <a:srgbClr val="0070C0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H="1">
            <a:off x="4740442" y="1915961"/>
            <a:ext cx="2358190" cy="74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188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" t="17829" r="2947" b="13271"/>
          <a:stretch/>
        </p:blipFill>
        <p:spPr>
          <a:xfrm>
            <a:off x="457200" y="84221"/>
            <a:ext cx="8367190" cy="59917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784432" y="757989"/>
            <a:ext cx="1010652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Rectangle 3"/>
          <p:cNvSpPr/>
          <p:nvPr/>
        </p:nvSpPr>
        <p:spPr>
          <a:xfrm>
            <a:off x="457199" y="260683"/>
            <a:ext cx="1239253" cy="2326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Rectangle 4"/>
          <p:cNvSpPr/>
          <p:nvPr/>
        </p:nvSpPr>
        <p:spPr>
          <a:xfrm>
            <a:off x="320843" y="3653589"/>
            <a:ext cx="882315" cy="2085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7784432" y="1287379"/>
            <a:ext cx="866273" cy="2406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457199" y="669757"/>
            <a:ext cx="1239253" cy="3168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Rectangle 7"/>
          <p:cNvSpPr/>
          <p:nvPr/>
        </p:nvSpPr>
        <p:spPr>
          <a:xfrm>
            <a:off x="6023809" y="176463"/>
            <a:ext cx="1239253" cy="3168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5423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673" y="0"/>
            <a:ext cx="7153725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545179" y="180474"/>
            <a:ext cx="1540042" cy="27672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6545178" y="2257927"/>
            <a:ext cx="1696453" cy="28073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Rectangle 7"/>
          <p:cNvSpPr/>
          <p:nvPr/>
        </p:nvSpPr>
        <p:spPr>
          <a:xfrm>
            <a:off x="1349673" y="2382254"/>
            <a:ext cx="1790569" cy="2406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1972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4074" y="453189"/>
            <a:ext cx="6099112" cy="5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81263" y="2674564"/>
            <a:ext cx="25224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Nerve Supply Preganglionic sympathetic fibers derived from the splanchnic nerves supply </a:t>
            </a:r>
            <a:endParaRPr lang="ar-S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36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4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4724400" y="2662200"/>
            <a:ext cx="4419600" cy="4195800"/>
          </a:xfrm>
          <a:prstGeom prst="rect">
            <a:avLst/>
          </a:prstGeom>
        </p:spPr>
      </p:pic>
      <p:pic>
        <p:nvPicPr>
          <p:cNvPr id="3" name="Picture 2" descr="IMG_24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85800"/>
            <a:ext cx="4775200" cy="3581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81200" y="5181600"/>
            <a:ext cx="20585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pituitary gland</a:t>
            </a:r>
            <a:endParaRPr lang="en-US" sz="2400" dirty="0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2590800" y="2671465"/>
            <a:ext cx="876856" cy="251013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04800" y="4495800"/>
            <a:ext cx="20321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/>
              <a:t>sella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turcica</a:t>
            </a:r>
            <a:r>
              <a:rPr lang="en-US" sz="2800" b="1" dirty="0" smtClean="0"/>
              <a:t> </a:t>
            </a:r>
            <a:endParaRPr lang="en-US" sz="2800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133600" y="2819400"/>
            <a:ext cx="304800" cy="16764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495800" y="5410200"/>
            <a:ext cx="1675288" cy="22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99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446.JPG"/>
          <p:cNvPicPr>
            <a:picLocks noChangeAspect="1"/>
          </p:cNvPicPr>
          <p:nvPr/>
        </p:nvPicPr>
        <p:blipFill rotWithShape="1">
          <a:blip r:embed="rId2" cstate="print"/>
          <a:srcRect l="12384" t="10882" r="929" b="26174"/>
          <a:stretch/>
        </p:blipFill>
        <p:spPr>
          <a:xfrm>
            <a:off x="4668253" y="878306"/>
            <a:ext cx="4196922" cy="4421758"/>
          </a:xfrm>
          <a:prstGeom prst="rect">
            <a:avLst/>
          </a:prstGeom>
        </p:spPr>
      </p:pic>
      <p:pic>
        <p:nvPicPr>
          <p:cNvPr id="9" name="Picture 8" descr="IMG_24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400" y="998380"/>
            <a:ext cx="4800600" cy="41958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62000" y="5801380"/>
            <a:ext cx="2199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/>
              <a:t>infundibulum</a:t>
            </a:r>
            <a:endParaRPr lang="en-US" sz="2800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1676400" y="4658380"/>
            <a:ext cx="0" cy="9906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16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555" y="196684"/>
            <a:ext cx="7886700" cy="621463"/>
          </a:xfrm>
        </p:spPr>
        <p:txBody>
          <a:bodyPr>
            <a:normAutofit/>
          </a:bodyPr>
          <a:lstStyle/>
          <a:p>
            <a:pPr algn="ctr"/>
            <a:endParaRPr lang="ar-SA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1" t="56645" r="23636" b="677"/>
          <a:stretch/>
        </p:blipFill>
        <p:spPr>
          <a:xfrm>
            <a:off x="228600" y="818147"/>
            <a:ext cx="4355432" cy="25348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268" y="3352948"/>
            <a:ext cx="5637789" cy="339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8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PITUITARY GLAND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Content Placeholder 12" descr="hypophyseal foss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284" y="1499937"/>
            <a:ext cx="4343400" cy="3657600"/>
          </a:xfrm>
          <a:prstGeom prst="rect">
            <a:avLst/>
          </a:prstGeom>
        </p:spPr>
      </p:pic>
      <p:pic>
        <p:nvPicPr>
          <p:cNvPr id="5" name="Content Placeholder 10" descr="pituitary 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2684" y="1309437"/>
            <a:ext cx="3881438" cy="388620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70284" y="2338137"/>
            <a:ext cx="2016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b="1">
                <a:latin typeface="Tw Cen MT" panose="020B0602020104020603" pitchFamily="34" charset="0"/>
              </a:rPr>
              <a:t>Hypophyseal fossa</a:t>
            </a:r>
          </a:p>
        </p:txBody>
      </p:sp>
      <p:cxnSp>
        <p:nvCxnSpPr>
          <p:cNvPr id="7" name="Straight Arrow Connector 6"/>
          <p:cNvCxnSpPr>
            <a:stCxn id="6" idx="2"/>
          </p:cNvCxnSpPr>
          <p:nvPr/>
        </p:nvCxnSpPr>
        <p:spPr>
          <a:xfrm rot="16200000" flipH="1">
            <a:off x="1864060" y="2722312"/>
            <a:ext cx="925512" cy="89693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37284" y="5157537"/>
            <a:ext cx="21288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b="1" dirty="0" err="1">
                <a:latin typeface="Tw Cen MT" panose="020B0602020104020603" pitchFamily="34" charset="0"/>
              </a:rPr>
              <a:t>Sphenoidal</a:t>
            </a:r>
            <a:r>
              <a:rPr lang="en-US" b="1" dirty="0">
                <a:latin typeface="Tw Cen MT" panose="020B0602020104020603" pitchFamily="34" charset="0"/>
              </a:rPr>
              <a:t> air sinus</a:t>
            </a:r>
          </a:p>
        </p:txBody>
      </p:sp>
      <p:cxnSp>
        <p:nvCxnSpPr>
          <p:cNvPr id="9" name="Straight Arrow Connector 8"/>
          <p:cNvCxnSpPr>
            <a:stCxn id="8" idx="0"/>
          </p:cNvCxnSpPr>
          <p:nvPr/>
        </p:nvCxnSpPr>
        <p:spPr>
          <a:xfrm rot="5400000" flipH="1" flipV="1">
            <a:off x="4869991" y="3061243"/>
            <a:ext cx="1828800" cy="2363787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8" idx="0"/>
          </p:cNvCxnSpPr>
          <p:nvPr/>
        </p:nvCxnSpPr>
        <p:spPr>
          <a:xfrm rot="16200000" flipV="1">
            <a:off x="3041191" y="3596230"/>
            <a:ext cx="1447800" cy="167481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728284" y="1576137"/>
            <a:ext cx="9858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b="1">
                <a:solidFill>
                  <a:schemeClr val="bg1"/>
                </a:solidFill>
                <a:latin typeface="Tw Cen MT" panose="020B0602020104020603" pitchFamily="34" charset="0"/>
              </a:rPr>
              <a:t>Pituitary</a:t>
            </a:r>
          </a:p>
          <a:p>
            <a:pPr algn="ctr" eaLnBrk="1" hangingPunct="1"/>
            <a:r>
              <a:rPr lang="en-US" b="1">
                <a:solidFill>
                  <a:schemeClr val="bg1"/>
                </a:solidFill>
                <a:latin typeface="Tw Cen MT" panose="020B0602020104020603" pitchFamily="34" charset="0"/>
              </a:rPr>
              <a:t>gland</a:t>
            </a:r>
          </a:p>
        </p:txBody>
      </p:sp>
      <p:cxnSp>
        <p:nvCxnSpPr>
          <p:cNvPr id="12" name="Straight Arrow Connector 11"/>
          <p:cNvCxnSpPr>
            <a:stCxn id="11" idx="1"/>
          </p:cNvCxnSpPr>
          <p:nvPr/>
        </p:nvCxnSpPr>
        <p:spPr>
          <a:xfrm rot="10800000" flipV="1">
            <a:off x="6813884" y="1899987"/>
            <a:ext cx="914400" cy="135255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021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49" y="641852"/>
            <a:ext cx="6879055" cy="491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Picture 2" descr="C:\Documents and Settings\user1\My Documents\My Pictures\mayo_pituitary_gl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0200" y="1600200"/>
            <a:ext cx="5486400" cy="335280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315200" y="3581400"/>
            <a:ext cx="1719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b="1">
                <a:latin typeface="Tw Cen MT" panose="020B0602020104020603" pitchFamily="34" charset="0"/>
              </a:rPr>
              <a:t>Mamillary body</a:t>
            </a:r>
          </a:p>
        </p:txBody>
      </p:sp>
      <p:cxnSp>
        <p:nvCxnSpPr>
          <p:cNvPr id="6" name="Straight Arrow Connector 5"/>
          <p:cNvCxnSpPr>
            <a:stCxn id="5" idx="1"/>
          </p:cNvCxnSpPr>
          <p:nvPr/>
        </p:nvCxnSpPr>
        <p:spPr>
          <a:xfrm rot="10800000">
            <a:off x="4648200" y="3657600"/>
            <a:ext cx="2667000" cy="1079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3200400"/>
            <a:ext cx="1549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b="1">
                <a:latin typeface="Tw Cen MT" panose="020B0602020104020603" pitchFamily="34" charset="0"/>
              </a:rPr>
              <a:t>Optic chiasma</a:t>
            </a:r>
          </a:p>
        </p:txBody>
      </p:sp>
      <p:cxnSp>
        <p:nvCxnSpPr>
          <p:cNvPr id="8" name="Straight Arrow Connector 7"/>
          <p:cNvCxnSpPr>
            <a:stCxn id="7" idx="3"/>
          </p:cNvCxnSpPr>
          <p:nvPr/>
        </p:nvCxnSpPr>
        <p:spPr>
          <a:xfrm>
            <a:off x="1549400" y="3384550"/>
            <a:ext cx="2794000" cy="19685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7262813" y="4343400"/>
            <a:ext cx="1881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b="1">
                <a:latin typeface="Tw Cen MT" panose="020B0602020104020603" pitchFamily="34" charset="0"/>
              </a:rPr>
              <a:t>Body of sphenoid</a:t>
            </a:r>
          </a:p>
        </p:txBody>
      </p:sp>
      <p:cxnSp>
        <p:nvCxnSpPr>
          <p:cNvPr id="10" name="Straight Arrow Connector 9"/>
          <p:cNvCxnSpPr>
            <a:stCxn id="9" idx="1"/>
          </p:cNvCxnSpPr>
          <p:nvPr/>
        </p:nvCxnSpPr>
        <p:spPr>
          <a:xfrm rot="10800000">
            <a:off x="4495800" y="4038600"/>
            <a:ext cx="2767013" cy="4889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72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</TotalTime>
  <Words>91</Words>
  <Application>Microsoft Office PowerPoint</Application>
  <PresentationFormat>On-screen Show (4:3)</PresentationFormat>
  <Paragraphs>36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Calibri</vt:lpstr>
      <vt:lpstr>Calibri Light</vt:lpstr>
      <vt:lpstr>Times New Roman</vt:lpstr>
      <vt:lpstr>Tw Cen MT</vt:lpstr>
      <vt:lpstr>Office Theme</vt:lpstr>
      <vt:lpstr>Anat lab</vt:lpstr>
      <vt:lpstr>PITUITARY GLAND</vt:lpstr>
      <vt:lpstr>PowerPoint Presentation</vt:lpstr>
      <vt:lpstr>PowerPoint Presentation</vt:lpstr>
      <vt:lpstr>PowerPoint Presentation</vt:lpstr>
      <vt:lpstr>PowerPoint Presentation</vt:lpstr>
      <vt:lpstr>PITUITARY GLAND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BLOOD SUPPLY OF PITUITARY GLAND</vt:lpstr>
      <vt:lpstr>PowerPoint Presentation</vt:lpstr>
      <vt:lpstr>Thyroid Gland</vt:lpstr>
      <vt:lpstr>PowerPoint Presentation</vt:lpstr>
      <vt:lpstr>PowerPoint Presentation</vt:lpstr>
      <vt:lpstr>PowerPoint Presentation</vt:lpstr>
      <vt:lpstr>PowerPoint Presentation</vt:lpstr>
      <vt:lpstr>Blood Supply</vt:lpstr>
      <vt:lpstr>PowerPoint Presentation</vt:lpstr>
      <vt:lpstr>PowerPoint Presentation</vt:lpstr>
      <vt:lpstr>The parathyroid glands</vt:lpstr>
      <vt:lpstr>PowerPoint Presentation</vt:lpstr>
      <vt:lpstr>PowerPoint Presentation</vt:lpstr>
      <vt:lpstr>Suprarenal Glands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 lab endo</dc:title>
  <dc:creator>tp center</dc:creator>
  <cp:lastModifiedBy>tp center</cp:lastModifiedBy>
  <cp:revision>14</cp:revision>
  <dcterms:created xsi:type="dcterms:W3CDTF">2015-10-27T11:36:52Z</dcterms:created>
  <dcterms:modified xsi:type="dcterms:W3CDTF">2015-10-27T14:25:43Z</dcterms:modified>
</cp:coreProperties>
</file>